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Arimo Bold" charset="1" panose="020B0704020202020204"/>
      <p:regular r:id="rId17"/>
    </p:embeddedFont>
    <p:embeddedFont>
      <p:font typeface="Montserrat" charset="1" panose="00000500000000000000"/>
      <p:regular r:id="rId18"/>
    </p:embeddedFont>
    <p:embeddedFont>
      <p:font typeface="Montserrat Bold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741339" y="4466264"/>
            <a:ext cx="11720803" cy="1354472"/>
            <a:chOff x="0" y="0"/>
            <a:chExt cx="15627737" cy="18059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627736" cy="1805963"/>
            </a:xfrm>
            <a:custGeom>
              <a:avLst/>
              <a:gdLst/>
              <a:ahLst/>
              <a:cxnLst/>
              <a:rect r="r" b="b" t="t" l="l"/>
              <a:pathLst>
                <a:path h="1805963" w="15627736">
                  <a:moveTo>
                    <a:pt x="0" y="0"/>
                  </a:moveTo>
                  <a:lnTo>
                    <a:pt x="15627736" y="0"/>
                  </a:lnTo>
                  <a:lnTo>
                    <a:pt x="15627736" y="1805963"/>
                  </a:lnTo>
                  <a:lnTo>
                    <a:pt x="0" y="1805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5627737" cy="18631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384"/>
                </a:lnSpc>
              </a:pPr>
              <a:r>
                <a:rPr lang="en-US" sz="66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66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University Ranking analysis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8193" y="693953"/>
            <a:ext cx="16951615" cy="1133955"/>
            <a:chOff x="0" y="0"/>
            <a:chExt cx="22602153" cy="15119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602152" cy="1511940"/>
            </a:xfrm>
            <a:custGeom>
              <a:avLst/>
              <a:gdLst/>
              <a:ahLst/>
              <a:cxnLst/>
              <a:rect r="r" b="b" t="t" l="l"/>
              <a:pathLst>
                <a:path h="1511940" w="22602152">
                  <a:moveTo>
                    <a:pt x="0" y="0"/>
                  </a:moveTo>
                  <a:lnTo>
                    <a:pt x="22602152" y="0"/>
                  </a:lnTo>
                  <a:lnTo>
                    <a:pt x="22602152" y="1511940"/>
                  </a:lnTo>
                  <a:lnTo>
                    <a:pt x="0" y="15119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2602153" cy="15786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Gender Distribution Across Universities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8193" y="3347513"/>
            <a:ext cx="3563391" cy="863517"/>
            <a:chOff x="0" y="0"/>
            <a:chExt cx="4751188" cy="11513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1151356"/>
            </a:xfrm>
            <a:custGeom>
              <a:avLst/>
              <a:gdLst/>
              <a:ahLst/>
              <a:cxnLst/>
              <a:rect r="r" b="b" t="t" l="l"/>
              <a:pathLst>
                <a:path h="1151356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151356"/>
                  </a:lnTo>
                  <a:lnTo>
                    <a:pt x="0" y="11513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751188" cy="119898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Insights: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0957" y="1984135"/>
            <a:ext cx="7691405" cy="6759490"/>
          </a:xfrm>
          <a:custGeom>
            <a:avLst/>
            <a:gdLst/>
            <a:ahLst/>
            <a:cxnLst/>
            <a:rect r="r" b="b" t="t" l="l"/>
            <a:pathLst>
              <a:path h="6759490" w="7691405">
                <a:moveTo>
                  <a:pt x="0" y="0"/>
                </a:moveTo>
                <a:lnTo>
                  <a:pt x="7691404" y="0"/>
                </a:lnTo>
                <a:lnTo>
                  <a:pt x="7691404" y="6759490"/>
                </a:lnTo>
                <a:lnTo>
                  <a:pt x="0" y="67594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68193" y="4191980"/>
            <a:ext cx="6325758" cy="3498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Displays male &amp; female student percentages across 10 top-ranked universities.</a:t>
            </a:r>
          </a:p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Some universities have a strong male dominance (e.g., Caltech).</a:t>
            </a:r>
          </a:p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Others show a more balanced ratio (e.g., Harvard, Yale).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47886" y="3844826"/>
            <a:ext cx="7126932" cy="890885"/>
            <a:chOff x="0" y="0"/>
            <a:chExt cx="9502577" cy="11878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502577" cy="1187847"/>
            </a:xfrm>
            <a:custGeom>
              <a:avLst/>
              <a:gdLst/>
              <a:ahLst/>
              <a:cxnLst/>
              <a:rect r="r" b="b" t="t" l="l"/>
              <a:pathLst>
                <a:path h="1187847" w="9502577">
                  <a:moveTo>
                    <a:pt x="0" y="0"/>
                  </a:moveTo>
                  <a:lnTo>
                    <a:pt x="9502577" y="0"/>
                  </a:lnTo>
                  <a:lnTo>
                    <a:pt x="9502577" y="1187847"/>
                  </a:lnTo>
                  <a:lnTo>
                    <a:pt x="0" y="11878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9502577" cy="12545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Q&amp;A and Discussion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5143500"/>
            <a:ext cx="9534228" cy="1300162"/>
            <a:chOff x="0" y="0"/>
            <a:chExt cx="12712303" cy="17335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712303" cy="1733550"/>
            </a:xfrm>
            <a:custGeom>
              <a:avLst/>
              <a:gdLst/>
              <a:ahLst/>
              <a:cxnLst/>
              <a:rect r="r" b="b" t="t" l="l"/>
              <a:pathLst>
                <a:path h="1733550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1733550"/>
                  </a:lnTo>
                  <a:lnTo>
                    <a:pt x="0" y="1733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14300"/>
              <a:ext cx="12712303" cy="18478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04"/>
                </a:lnSpc>
              </a:pPr>
              <a:r>
                <a:rPr lang="en-US" sz="3024" b="true">
                  <a:solidFill>
                    <a:srgbClr val="272525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Fell Free to Ask!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429582" y="4006836"/>
            <a:ext cx="7932012" cy="2813336"/>
            <a:chOff x="0" y="0"/>
            <a:chExt cx="10576015" cy="37511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576015" cy="3751114"/>
            </a:xfrm>
            <a:custGeom>
              <a:avLst/>
              <a:gdLst/>
              <a:ahLst/>
              <a:cxnLst/>
              <a:rect r="r" b="b" t="t" l="l"/>
              <a:pathLst>
                <a:path h="3751114" w="10576015">
                  <a:moveTo>
                    <a:pt x="0" y="0"/>
                  </a:moveTo>
                  <a:lnTo>
                    <a:pt x="10576015" y="0"/>
                  </a:lnTo>
                  <a:lnTo>
                    <a:pt x="10576015" y="3751114"/>
                  </a:lnTo>
                  <a:lnTo>
                    <a:pt x="0" y="37511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0576015" cy="381778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18"/>
                </a:lnSpc>
              </a:pPr>
              <a:r>
                <a:rPr lang="en-US" sz="5499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Problem Definition</a:t>
              </a:r>
            </a:p>
            <a:p>
              <a:pPr algn="l">
                <a:lnSpc>
                  <a:spcPts val="3475"/>
                </a:lnSpc>
              </a:pPr>
              <a:r>
                <a:rPr lang="en-US" sz="2762" b="true">
                  <a:solidFill>
                    <a:srgbClr val="27252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Global university rankings impact education choices, funding, and employability. This analysis explores:</a:t>
              </a:r>
            </a:p>
            <a:p>
              <a:pPr algn="l">
                <a:lnSpc>
                  <a:spcPts val="3476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29582" y="6583675"/>
            <a:ext cx="7214728" cy="4179571"/>
            <a:chOff x="0" y="0"/>
            <a:chExt cx="9619638" cy="55727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619638" cy="5572762"/>
            </a:xfrm>
            <a:custGeom>
              <a:avLst/>
              <a:gdLst/>
              <a:ahLst/>
              <a:cxnLst/>
              <a:rect r="r" b="b" t="t" l="l"/>
              <a:pathLst>
                <a:path h="5572762" w="9619638">
                  <a:moveTo>
                    <a:pt x="0" y="0"/>
                  </a:moveTo>
                  <a:lnTo>
                    <a:pt x="9619638" y="0"/>
                  </a:lnTo>
                  <a:lnTo>
                    <a:pt x="9619638" y="5572762"/>
                  </a:lnTo>
                  <a:lnTo>
                    <a:pt x="0" y="55727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85725"/>
              <a:ext cx="9619638" cy="56584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501966" indent="-250983" lvl="1">
                <a:lnSpc>
                  <a:spcPts val="3692"/>
                </a:lnSpc>
                <a:buFont typeface="Arial"/>
                <a:buChar char="•"/>
              </a:pPr>
              <a:r>
                <a:rPr lang="en-US" sz="2324">
                  <a:solidFill>
                    <a:srgbClr val="27252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Top-ranked universities &amp; key performance factors.</a:t>
              </a:r>
            </a:p>
            <a:p>
              <a:pPr algn="l" marL="501966" indent="-250983" lvl="1">
                <a:lnSpc>
                  <a:spcPts val="3692"/>
                </a:lnSpc>
                <a:buFont typeface="Arial"/>
                <a:buChar char="•"/>
              </a:pPr>
              <a:r>
                <a:rPr lang="en-US" sz="2324">
                  <a:solidFill>
                    <a:srgbClr val="27252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Employability rankings &amp; job market relevance.</a:t>
              </a:r>
            </a:p>
            <a:p>
              <a:pPr algn="l" marL="501966" indent="-250983" lvl="1">
                <a:lnSpc>
                  <a:spcPts val="3692"/>
                </a:lnSpc>
                <a:buFont typeface="Arial"/>
                <a:buChar char="•"/>
              </a:pPr>
              <a:r>
                <a:rPr lang="en-US" sz="2324">
                  <a:solidFill>
                    <a:srgbClr val="27252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Saudi universities' global position.</a:t>
              </a:r>
            </a:p>
            <a:p>
              <a:pPr algn="l" marL="501966" indent="-250983" lvl="1">
                <a:lnSpc>
                  <a:spcPts val="3692"/>
                </a:lnSpc>
                <a:buFont typeface="Arial"/>
                <a:buChar char="•"/>
              </a:pPr>
              <a:r>
                <a:rPr lang="en-US" sz="2324">
                  <a:solidFill>
                    <a:srgbClr val="27252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Influence of research, faculty, and gender diversity on rankings.</a:t>
              </a:r>
            </a:p>
            <a:p>
              <a:pPr algn="l">
                <a:lnSpc>
                  <a:spcPts val="3692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144000" y="3856331"/>
            <a:ext cx="4813697" cy="1078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33"/>
              </a:lnSpc>
              <a:spcBef>
                <a:spcPct val="0"/>
              </a:spcBef>
            </a:pPr>
            <a:r>
              <a:rPr lang="en-US" b="true" sz="5499">
                <a:solidFill>
                  <a:srgbClr val="7068F4"/>
                </a:solidFill>
                <a:latin typeface="Arimo Bold"/>
                <a:ea typeface="Arimo Bold"/>
                <a:cs typeface="Arimo Bold"/>
                <a:sym typeface="Arimo Bold"/>
              </a:rPr>
              <a:t>Datasets Used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4906198"/>
            <a:ext cx="9401873" cy="5666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12"/>
              </a:lnSpc>
            </a:pPr>
            <a:r>
              <a:rPr lang="en-US" sz="2368" b="true">
                <a:solidFill>
                  <a:srgbClr val="27252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Datasets Used:</a:t>
            </a:r>
          </a:p>
          <a:p>
            <a:pPr algn="l">
              <a:lnSpc>
                <a:spcPts val="3012"/>
              </a:lnSpc>
            </a:pPr>
          </a:p>
          <a:p>
            <a:pPr algn="l">
              <a:lnSpc>
                <a:spcPts val="3012"/>
              </a:lnSpc>
            </a:pP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1- Shanghai Ranking 2024 (Research-Focused)</a:t>
            </a:r>
          </a:p>
          <a:p>
            <a:pPr algn="l" marL="511254" indent="-255627" lvl="1">
              <a:lnSpc>
                <a:spcPts val="3012"/>
              </a:lnSpc>
              <a:buFont typeface="Arial"/>
              <a:buChar char="•"/>
            </a:pP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World Rank, Alumni &amp; Faculty Awards (Nobel, Fields Medal).</a:t>
            </a:r>
          </a:p>
          <a:p>
            <a:pPr algn="l" marL="511254" indent="-255627" lvl="1">
              <a:lnSpc>
                <a:spcPts val="3012"/>
              </a:lnSpc>
              <a:buFont typeface="Arial"/>
              <a:buChar char="•"/>
            </a:pP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Publications &amp; Citations (Research impact).</a:t>
            </a:r>
          </a:p>
          <a:p>
            <a:pPr algn="l">
              <a:lnSpc>
                <a:spcPts val="3012"/>
              </a:lnSpc>
            </a:pP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2- </a:t>
            </a: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Times Higher Education (THE) 2024 (Balanced Approach)</a:t>
            </a:r>
          </a:p>
          <a:p>
            <a:pPr algn="l" marL="511254" indent="-255627" lvl="1">
              <a:lnSpc>
                <a:spcPts val="3012"/>
              </a:lnSpc>
              <a:buFont typeface="Arial"/>
              <a:buChar char="•"/>
            </a:pP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World Rank, Teaching &amp; Research Scores.</a:t>
            </a:r>
          </a:p>
          <a:p>
            <a:pPr algn="l" marL="511254" indent="-255627" lvl="1">
              <a:lnSpc>
                <a:spcPts val="3012"/>
              </a:lnSpc>
              <a:buFont typeface="Arial"/>
              <a:buChar char="•"/>
            </a:pP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Citations, Industry Income &amp; International Outlook.</a:t>
            </a:r>
          </a:p>
          <a:p>
            <a:pPr algn="l">
              <a:lnSpc>
                <a:spcPts val="3012"/>
              </a:lnSpc>
            </a:pP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3- </a:t>
            </a: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Word Rank University (CWUR) 2024 (Employability &amp; Trends)</a:t>
            </a:r>
          </a:p>
          <a:p>
            <a:pPr algn="l" marL="511254" indent="-255627" lvl="1">
              <a:lnSpc>
                <a:spcPts val="3012"/>
              </a:lnSpc>
              <a:buFont typeface="Arial"/>
              <a:buChar char="•"/>
            </a:pP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World &amp; National Rank, Quality of Education.</a:t>
            </a:r>
          </a:p>
          <a:p>
            <a:pPr algn="l" marL="511254" indent="-255627" lvl="1">
              <a:lnSpc>
                <a:spcPts val="3012"/>
              </a:lnSpc>
              <a:buFont typeface="Arial"/>
              <a:buChar char="•"/>
            </a:pPr>
            <a:r>
              <a:rPr lang="en-US" sz="2368">
                <a:solidFill>
                  <a:srgbClr val="272525"/>
                </a:solidFill>
                <a:latin typeface="Montserrat"/>
                <a:ea typeface="Montserrat"/>
                <a:cs typeface="Montserrat"/>
                <a:sym typeface="Montserrat"/>
              </a:rPr>
              <a:t>Alumni Employment, Research Output, Faculty Quality.</a:t>
            </a:r>
          </a:p>
          <a:p>
            <a:pPr algn="l">
              <a:lnSpc>
                <a:spcPts val="3012"/>
              </a:lnSpc>
            </a:pPr>
          </a:p>
          <a:p>
            <a:pPr algn="ctr">
              <a:lnSpc>
                <a:spcPts val="3013"/>
              </a:lnSpc>
              <a:spcBef>
                <a:spcPct val="0"/>
              </a:spcBef>
            </a:pP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0" y="0"/>
            <a:ext cx="18288000" cy="3326755"/>
          </a:xfrm>
          <a:custGeom>
            <a:avLst/>
            <a:gdLst/>
            <a:ahLst/>
            <a:cxnLst/>
            <a:rect r="r" b="b" t="t" l="l"/>
            <a:pathLst>
              <a:path h="3326755" w="18288000">
                <a:moveTo>
                  <a:pt x="0" y="0"/>
                </a:moveTo>
                <a:lnTo>
                  <a:pt x="18288000" y="0"/>
                </a:lnTo>
                <a:lnTo>
                  <a:pt x="18288000" y="3326755"/>
                </a:lnTo>
                <a:lnTo>
                  <a:pt x="0" y="3326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8" t="0" r="-38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028700"/>
            <a:ext cx="10021938" cy="1133955"/>
            <a:chOff x="0" y="0"/>
            <a:chExt cx="13362583" cy="15119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362583" cy="1511940"/>
            </a:xfrm>
            <a:custGeom>
              <a:avLst/>
              <a:gdLst/>
              <a:ahLst/>
              <a:cxnLst/>
              <a:rect r="r" b="b" t="t" l="l"/>
              <a:pathLst>
                <a:path h="1511940" w="13362583">
                  <a:moveTo>
                    <a:pt x="0" y="0"/>
                  </a:moveTo>
                  <a:lnTo>
                    <a:pt x="13362583" y="0"/>
                  </a:lnTo>
                  <a:lnTo>
                    <a:pt x="13362583" y="1511940"/>
                  </a:lnTo>
                  <a:lnTo>
                    <a:pt x="0" y="15119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3362583" cy="15786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Top 10 Universities Globally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2464531"/>
            <a:ext cx="3563391" cy="863517"/>
            <a:chOff x="0" y="0"/>
            <a:chExt cx="4751188" cy="11513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1151356"/>
            </a:xfrm>
            <a:custGeom>
              <a:avLst/>
              <a:gdLst/>
              <a:ahLst/>
              <a:cxnLst/>
              <a:rect r="r" b="b" t="t" l="l"/>
              <a:pathLst>
                <a:path h="1151356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151356"/>
                  </a:lnTo>
                  <a:lnTo>
                    <a:pt x="0" y="11513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751188" cy="119898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Insights: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7952991" y="2162655"/>
            <a:ext cx="10040137" cy="4982418"/>
          </a:xfrm>
          <a:custGeom>
            <a:avLst/>
            <a:gdLst/>
            <a:ahLst/>
            <a:cxnLst/>
            <a:rect r="r" b="b" t="t" l="l"/>
            <a:pathLst>
              <a:path h="4982418" w="10040137">
                <a:moveTo>
                  <a:pt x="0" y="0"/>
                </a:moveTo>
                <a:lnTo>
                  <a:pt x="10040137" y="0"/>
                </a:lnTo>
                <a:lnTo>
                  <a:pt x="10040137" y="4982418"/>
                </a:lnTo>
                <a:lnTo>
                  <a:pt x="0" y="49824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3308998"/>
            <a:ext cx="6355592" cy="218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93726" indent="-296863" lvl="1">
              <a:lnSpc>
                <a:spcPts val="3498"/>
              </a:lnSpc>
              <a:spcBef>
                <a:spcPct val="0"/>
              </a:spcBef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Harvard, Stanford, and MIT d</a:t>
            </a: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ominate across all rankings.</a:t>
            </a:r>
          </a:p>
          <a:p>
            <a:pPr algn="ctr" marL="593726" indent="-296863" lvl="1">
              <a:lnSpc>
                <a:spcPts val="3498"/>
              </a:lnSpc>
              <a:spcBef>
                <a:spcPct val="0"/>
              </a:spcBef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Universities from the US and UK consistently perform well.</a:t>
            </a:r>
          </a:p>
          <a:p>
            <a:pPr algn="ctr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028700"/>
            <a:ext cx="10021938" cy="1133955"/>
            <a:chOff x="0" y="0"/>
            <a:chExt cx="13362583" cy="15119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362583" cy="1511940"/>
            </a:xfrm>
            <a:custGeom>
              <a:avLst/>
              <a:gdLst/>
              <a:ahLst/>
              <a:cxnLst/>
              <a:rect r="r" b="b" t="t" l="l"/>
              <a:pathLst>
                <a:path h="1511940" w="13362583">
                  <a:moveTo>
                    <a:pt x="0" y="0"/>
                  </a:moveTo>
                  <a:lnTo>
                    <a:pt x="13362583" y="0"/>
                  </a:lnTo>
                  <a:lnTo>
                    <a:pt x="13362583" y="1511940"/>
                  </a:lnTo>
                  <a:lnTo>
                    <a:pt x="0" y="15119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3362583" cy="15786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Top 10 Universities Globally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89415" y="2434052"/>
            <a:ext cx="3563391" cy="863517"/>
            <a:chOff x="0" y="0"/>
            <a:chExt cx="4751188" cy="11513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1151356"/>
            </a:xfrm>
            <a:custGeom>
              <a:avLst/>
              <a:gdLst/>
              <a:ahLst/>
              <a:cxnLst/>
              <a:rect r="r" b="b" t="t" l="l"/>
              <a:pathLst>
                <a:path h="1151356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151356"/>
                  </a:lnTo>
                  <a:lnTo>
                    <a:pt x="0" y="11513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751188" cy="119898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Insights: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456013" y="2162655"/>
            <a:ext cx="9438436" cy="5368110"/>
          </a:xfrm>
          <a:custGeom>
            <a:avLst/>
            <a:gdLst/>
            <a:ahLst/>
            <a:cxnLst/>
            <a:rect r="r" b="b" t="t" l="l"/>
            <a:pathLst>
              <a:path h="5368110" w="9438436">
                <a:moveTo>
                  <a:pt x="0" y="0"/>
                </a:moveTo>
                <a:lnTo>
                  <a:pt x="9438436" y="0"/>
                </a:lnTo>
                <a:lnTo>
                  <a:pt x="9438436" y="5368110"/>
                </a:lnTo>
                <a:lnTo>
                  <a:pt x="0" y="53681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89415" y="3545219"/>
            <a:ext cx="6050803" cy="218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93726" indent="-296863" lvl="1">
              <a:lnSpc>
                <a:spcPts val="3498"/>
              </a:lnSpc>
              <a:spcBef>
                <a:spcPct val="0"/>
              </a:spcBef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Harvard, Stanford, and MIT d</a:t>
            </a: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ominate across all rankings.</a:t>
            </a:r>
          </a:p>
          <a:p>
            <a:pPr algn="ctr" marL="593726" indent="-296863" lvl="1">
              <a:lnSpc>
                <a:spcPts val="3498"/>
              </a:lnSpc>
              <a:spcBef>
                <a:spcPct val="0"/>
              </a:spcBef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Universities from the US and UK consistently perform well.</a:t>
            </a:r>
          </a:p>
          <a:p>
            <a:pPr algn="ctr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815347"/>
            <a:ext cx="10021938" cy="1133955"/>
            <a:chOff x="0" y="0"/>
            <a:chExt cx="13362583" cy="15119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362583" cy="1511940"/>
            </a:xfrm>
            <a:custGeom>
              <a:avLst/>
              <a:gdLst/>
              <a:ahLst/>
              <a:cxnLst/>
              <a:rect r="r" b="b" t="t" l="l"/>
              <a:pathLst>
                <a:path h="1511940" w="13362583">
                  <a:moveTo>
                    <a:pt x="0" y="0"/>
                  </a:moveTo>
                  <a:lnTo>
                    <a:pt x="13362583" y="0"/>
                  </a:lnTo>
                  <a:lnTo>
                    <a:pt x="13362583" y="1511940"/>
                  </a:lnTo>
                  <a:lnTo>
                    <a:pt x="0" y="15119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3362583" cy="15786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Top 10 Universities Globally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2162655"/>
            <a:ext cx="3563391" cy="863517"/>
            <a:chOff x="0" y="0"/>
            <a:chExt cx="4751188" cy="11513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1151356"/>
            </a:xfrm>
            <a:custGeom>
              <a:avLst/>
              <a:gdLst/>
              <a:ahLst/>
              <a:cxnLst/>
              <a:rect r="r" b="b" t="t" l="l"/>
              <a:pathLst>
                <a:path h="1151356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151356"/>
                  </a:lnTo>
                  <a:lnTo>
                    <a:pt x="0" y="11513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751188" cy="119898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Insights: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144000" y="2162655"/>
            <a:ext cx="8427875" cy="4793354"/>
          </a:xfrm>
          <a:custGeom>
            <a:avLst/>
            <a:gdLst/>
            <a:ahLst/>
            <a:cxnLst/>
            <a:rect r="r" b="b" t="t" l="l"/>
            <a:pathLst>
              <a:path h="4793354" w="8427875">
                <a:moveTo>
                  <a:pt x="0" y="0"/>
                </a:moveTo>
                <a:lnTo>
                  <a:pt x="8427875" y="0"/>
                </a:lnTo>
                <a:lnTo>
                  <a:pt x="8427875" y="4793354"/>
                </a:lnTo>
                <a:lnTo>
                  <a:pt x="0" y="47933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15347" y="3007122"/>
            <a:ext cx="5776492" cy="218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93726" indent="-296863" lvl="1">
              <a:lnSpc>
                <a:spcPts val="3498"/>
              </a:lnSpc>
              <a:spcBef>
                <a:spcPct val="0"/>
              </a:spcBef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Harvard, Stanford, and MIT d</a:t>
            </a: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ominate across all rankings.</a:t>
            </a:r>
          </a:p>
          <a:p>
            <a:pPr algn="ctr" marL="593726" indent="-296863" lvl="1">
              <a:lnSpc>
                <a:spcPts val="3498"/>
              </a:lnSpc>
              <a:spcBef>
                <a:spcPct val="0"/>
              </a:spcBef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Universities from the US and UK consistently perform well.</a:t>
            </a:r>
          </a:p>
          <a:p>
            <a:pPr algn="ctr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8193" y="816075"/>
            <a:ext cx="16951615" cy="1133955"/>
            <a:chOff x="0" y="0"/>
            <a:chExt cx="22602153" cy="15119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602152" cy="1511940"/>
            </a:xfrm>
            <a:custGeom>
              <a:avLst/>
              <a:gdLst/>
              <a:ahLst/>
              <a:cxnLst/>
              <a:rect r="r" b="b" t="t" l="l"/>
              <a:pathLst>
                <a:path h="1511940" w="22602152">
                  <a:moveTo>
                    <a:pt x="0" y="0"/>
                  </a:moveTo>
                  <a:lnTo>
                    <a:pt x="22602152" y="0"/>
                  </a:lnTo>
                  <a:lnTo>
                    <a:pt x="22602152" y="1511940"/>
                  </a:lnTo>
                  <a:lnTo>
                    <a:pt x="0" y="15119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2602153" cy="15786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Top 10 Universities for Employment Outcomes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8193" y="2606611"/>
            <a:ext cx="3563391" cy="863517"/>
            <a:chOff x="0" y="0"/>
            <a:chExt cx="4751188" cy="11513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1151356"/>
            </a:xfrm>
            <a:custGeom>
              <a:avLst/>
              <a:gdLst/>
              <a:ahLst/>
              <a:cxnLst/>
              <a:rect r="r" b="b" t="t" l="l"/>
              <a:pathLst>
                <a:path h="1151356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151356"/>
                  </a:lnTo>
                  <a:lnTo>
                    <a:pt x="0" y="11513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751188" cy="119898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Insights: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679056" y="2606611"/>
            <a:ext cx="11301259" cy="5579997"/>
          </a:xfrm>
          <a:custGeom>
            <a:avLst/>
            <a:gdLst/>
            <a:ahLst/>
            <a:cxnLst/>
            <a:rect r="r" b="b" t="t" l="l"/>
            <a:pathLst>
              <a:path h="5579997" w="11301259">
                <a:moveTo>
                  <a:pt x="0" y="0"/>
                </a:moveTo>
                <a:lnTo>
                  <a:pt x="11301259" y="0"/>
                </a:lnTo>
                <a:lnTo>
                  <a:pt x="11301259" y="5579997"/>
                </a:lnTo>
                <a:lnTo>
                  <a:pt x="0" y="55799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27214" y="3856671"/>
            <a:ext cx="6010863" cy="3060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Harvard is ranked #1 for employment outcomes.</a:t>
            </a:r>
          </a:p>
          <a:p>
            <a:pPr algn="l">
              <a:lnSpc>
                <a:spcPts val="3498"/>
              </a:lnSpc>
            </a:pPr>
          </a:p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Graduates from these universities have high employer demand.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8193" y="724949"/>
            <a:ext cx="16951615" cy="1133955"/>
            <a:chOff x="0" y="0"/>
            <a:chExt cx="22602153" cy="15119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602152" cy="1511940"/>
            </a:xfrm>
            <a:custGeom>
              <a:avLst/>
              <a:gdLst/>
              <a:ahLst/>
              <a:cxnLst/>
              <a:rect r="r" b="b" t="t" l="l"/>
              <a:pathLst>
                <a:path h="1511940" w="22602152">
                  <a:moveTo>
                    <a:pt x="0" y="0"/>
                  </a:moveTo>
                  <a:lnTo>
                    <a:pt x="22602152" y="0"/>
                  </a:lnTo>
                  <a:lnTo>
                    <a:pt x="22602152" y="1511940"/>
                  </a:lnTo>
                  <a:lnTo>
                    <a:pt x="0" y="15119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2602153" cy="15786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Saudi Universities in Global Rankings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8193" y="2606611"/>
            <a:ext cx="3563391" cy="863517"/>
            <a:chOff x="0" y="0"/>
            <a:chExt cx="4751188" cy="11513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1151356"/>
            </a:xfrm>
            <a:custGeom>
              <a:avLst/>
              <a:gdLst/>
              <a:ahLst/>
              <a:cxnLst/>
              <a:rect r="r" b="b" t="t" l="l"/>
              <a:pathLst>
                <a:path h="1151356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151356"/>
                  </a:lnTo>
                  <a:lnTo>
                    <a:pt x="0" y="11513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751188" cy="119898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Insights: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7694599" y="2321019"/>
            <a:ext cx="10163303" cy="5780379"/>
          </a:xfrm>
          <a:custGeom>
            <a:avLst/>
            <a:gdLst/>
            <a:ahLst/>
            <a:cxnLst/>
            <a:rect r="r" b="b" t="t" l="l"/>
            <a:pathLst>
              <a:path h="5780379" w="10163303">
                <a:moveTo>
                  <a:pt x="0" y="0"/>
                </a:moveTo>
                <a:lnTo>
                  <a:pt x="10163303" y="0"/>
                </a:lnTo>
                <a:lnTo>
                  <a:pt x="10163303" y="5780379"/>
                </a:lnTo>
                <a:lnTo>
                  <a:pt x="0" y="57803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27214" y="3452195"/>
            <a:ext cx="7267385" cy="3498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King Abdullah University of Science and Technology (#249)</a:t>
            </a:r>
          </a:p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King Abdulaziz University (#254)</a:t>
            </a:r>
          </a:p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King Saud University (#343)</a:t>
            </a:r>
          </a:p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King Fahd University of Petroleum and Minerals (#615)</a:t>
            </a:r>
          </a:p>
          <a:p>
            <a:pPr algn="l">
              <a:lnSpc>
                <a:spcPts val="3498"/>
              </a:lnSpc>
            </a:pP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8193" y="846450"/>
            <a:ext cx="16951615" cy="1133955"/>
            <a:chOff x="0" y="0"/>
            <a:chExt cx="22602153" cy="15119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602152" cy="1511940"/>
            </a:xfrm>
            <a:custGeom>
              <a:avLst/>
              <a:gdLst/>
              <a:ahLst/>
              <a:cxnLst/>
              <a:rect r="r" b="b" t="t" l="l"/>
              <a:pathLst>
                <a:path h="1511940" w="22602152">
                  <a:moveTo>
                    <a:pt x="0" y="0"/>
                  </a:moveTo>
                  <a:lnTo>
                    <a:pt x="22602152" y="0"/>
                  </a:lnTo>
                  <a:lnTo>
                    <a:pt x="22602152" y="1511940"/>
                  </a:lnTo>
                  <a:lnTo>
                    <a:pt x="0" y="15119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2602153" cy="15786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What Factors Influence University Rankings?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64442" y="6810269"/>
            <a:ext cx="3563391" cy="863517"/>
            <a:chOff x="0" y="0"/>
            <a:chExt cx="4751188" cy="11513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1151356"/>
            </a:xfrm>
            <a:custGeom>
              <a:avLst/>
              <a:gdLst/>
              <a:ahLst/>
              <a:cxnLst/>
              <a:rect r="r" b="b" t="t" l="l"/>
              <a:pathLst>
                <a:path h="1151356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151356"/>
                  </a:lnTo>
                  <a:lnTo>
                    <a:pt x="0" y="11513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751188" cy="119898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Insights: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748130" y="2087776"/>
            <a:ext cx="6398781" cy="4615121"/>
          </a:xfrm>
          <a:custGeom>
            <a:avLst/>
            <a:gdLst/>
            <a:ahLst/>
            <a:cxnLst/>
            <a:rect r="r" b="b" t="t" l="l"/>
            <a:pathLst>
              <a:path h="4615121" w="6398781">
                <a:moveTo>
                  <a:pt x="0" y="0"/>
                </a:moveTo>
                <a:lnTo>
                  <a:pt x="6398782" y="0"/>
                </a:lnTo>
                <a:lnTo>
                  <a:pt x="6398782" y="4615121"/>
                </a:lnTo>
                <a:lnTo>
                  <a:pt x="0" y="46151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2087776"/>
            <a:ext cx="7253628" cy="4615121"/>
          </a:xfrm>
          <a:custGeom>
            <a:avLst/>
            <a:gdLst/>
            <a:ahLst/>
            <a:cxnLst/>
            <a:rect r="r" b="b" t="t" l="l"/>
            <a:pathLst>
              <a:path h="4615121" w="7253628">
                <a:moveTo>
                  <a:pt x="0" y="0"/>
                </a:moveTo>
                <a:lnTo>
                  <a:pt x="7253628" y="0"/>
                </a:lnTo>
                <a:lnTo>
                  <a:pt x="7253628" y="4615121"/>
                </a:lnTo>
                <a:lnTo>
                  <a:pt x="0" y="46151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0" y="7499287"/>
            <a:ext cx="12947521" cy="1746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Research Rank strongly correlates with overall ranking.</a:t>
            </a:r>
          </a:p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Faculty expertise &amp; employability reputation are significant factors.</a:t>
            </a:r>
          </a:p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Funding &amp; citation impact drive top-tier rankings.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FF5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68193" y="603449"/>
            <a:ext cx="16951615" cy="2019780"/>
            <a:chOff x="0" y="0"/>
            <a:chExt cx="22602153" cy="26930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602152" cy="2693040"/>
            </a:xfrm>
            <a:custGeom>
              <a:avLst/>
              <a:gdLst/>
              <a:ahLst/>
              <a:cxnLst/>
              <a:rect r="r" b="b" t="t" l="l"/>
              <a:pathLst>
                <a:path h="2693040" w="22602152">
                  <a:moveTo>
                    <a:pt x="0" y="0"/>
                  </a:moveTo>
                  <a:lnTo>
                    <a:pt x="22602152" y="0"/>
                  </a:lnTo>
                  <a:lnTo>
                    <a:pt x="22602152" y="2693040"/>
                  </a:lnTo>
                  <a:lnTo>
                    <a:pt x="0" y="26930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2602153" cy="27597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000"/>
                </a:lnSpc>
              </a:pPr>
              <a:r>
                <a:rPr lang="en-US" sz="5562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Which Countries Have the Most Top-Ranked Universities?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8193" y="3560138"/>
            <a:ext cx="3563391" cy="863517"/>
            <a:chOff x="0" y="0"/>
            <a:chExt cx="4751188" cy="11513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51188" cy="1151356"/>
            </a:xfrm>
            <a:custGeom>
              <a:avLst/>
              <a:gdLst/>
              <a:ahLst/>
              <a:cxnLst/>
              <a:rect r="r" b="b" t="t" l="l"/>
              <a:pathLst>
                <a:path h="1151356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151356"/>
                  </a:lnTo>
                  <a:lnTo>
                    <a:pt x="0" y="11513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4751188" cy="119898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7068F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Insights: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859689" y="1856340"/>
            <a:ext cx="8045641" cy="5953774"/>
          </a:xfrm>
          <a:custGeom>
            <a:avLst/>
            <a:gdLst/>
            <a:ahLst/>
            <a:cxnLst/>
            <a:rect r="r" b="b" t="t" l="l"/>
            <a:pathLst>
              <a:path h="5953774" w="8045641">
                <a:moveTo>
                  <a:pt x="0" y="0"/>
                </a:moveTo>
                <a:lnTo>
                  <a:pt x="8045640" y="0"/>
                </a:lnTo>
                <a:lnTo>
                  <a:pt x="8045640" y="5953774"/>
                </a:lnTo>
                <a:lnTo>
                  <a:pt x="0" y="59537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68193" y="4404605"/>
            <a:ext cx="7267385" cy="218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U.S. dominates (25+ universities in the Top 45).</a:t>
            </a:r>
          </a:p>
          <a:p>
            <a:pPr algn="l" marL="593726" indent="-296863" lvl="1">
              <a:lnSpc>
                <a:spcPts val="3498"/>
              </a:lnSpc>
              <a:buFont typeface="Arial"/>
              <a:buChar char="•"/>
            </a:pPr>
            <a:r>
              <a:rPr lang="en-US" sz="27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UK &amp; France also have strong representation.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DAGe6BF2OeU</dc:identifier>
  <dcterms:modified xsi:type="dcterms:W3CDTF">2011-08-01T06:04:30Z</dcterms:modified>
  <cp:revision>1</cp:revision>
  <dc:title>Introduction</dc:title>
</cp:coreProperties>
</file>

<file path=docProps/thumbnail.jpeg>
</file>